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256" r:id="rId2"/>
    <p:sldId id="282" r:id="rId3"/>
    <p:sldId id="260" r:id="rId4"/>
    <p:sldId id="261" r:id="rId5"/>
    <p:sldId id="262" r:id="rId6"/>
    <p:sldId id="267" r:id="rId7"/>
    <p:sldId id="276" r:id="rId8"/>
    <p:sldId id="268" r:id="rId9"/>
    <p:sldId id="266" r:id="rId10"/>
    <p:sldId id="277" r:id="rId11"/>
    <p:sldId id="278" r:id="rId12"/>
    <p:sldId id="275" r:id="rId13"/>
    <p:sldId id="270" r:id="rId14"/>
    <p:sldId id="280" r:id="rId15"/>
    <p:sldId id="263" r:id="rId16"/>
    <p:sldId id="265" r:id="rId17"/>
    <p:sldId id="264" r:id="rId18"/>
    <p:sldId id="281" r:id="rId19"/>
    <p:sldId id="272" r:id="rId20"/>
    <p:sldId id="273" r:id="rId21"/>
    <p:sldId id="274" r:id="rId22"/>
    <p:sldId id="27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86131" autoAdjust="0"/>
  </p:normalViewPr>
  <p:slideViewPr>
    <p:cSldViewPr>
      <p:cViewPr>
        <p:scale>
          <a:sx n="110" d="100"/>
          <a:sy n="110" d="100"/>
        </p:scale>
        <p:origin x="-99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25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Anchorage School District</a:t>
            </a: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B789261-678C-4319-A4A0-385955D1D86E}" type="slidenum">
              <a:rPr lang="en-US" smtClean="0"/>
              <a:t>‹#›</a:t>
            </a:fld>
            <a:endParaRPr lang="en-US"/>
          </a:p>
        </p:txBody>
      </p:sp>
    </p:spTree>
    <p:extLst>
      <p:ext uri="{BB962C8B-B14F-4D97-AF65-F5344CB8AC3E}">
        <p14:creationId xmlns:p14="http://schemas.microsoft.com/office/powerpoint/2010/main" val="3013725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Anchorage School District</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D4E688-C98C-4EF8-A875-6A73CAF000A3}" type="slidenum">
              <a:rPr lang="en-US" smtClean="0"/>
              <a:t>‹#›</a:t>
            </a:fld>
            <a:endParaRPr lang="en-US"/>
          </a:p>
        </p:txBody>
      </p:sp>
    </p:spTree>
    <p:extLst>
      <p:ext uri="{BB962C8B-B14F-4D97-AF65-F5344CB8AC3E}">
        <p14:creationId xmlns:p14="http://schemas.microsoft.com/office/powerpoint/2010/main" val="24651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p>
          <a:p>
            <a:r>
              <a:rPr lang="en-US" dirty="0" smtClean="0"/>
              <a:t>Explain my background and what I do for ASD</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1</a:t>
            </a:fld>
            <a:endParaRPr lang="en-US"/>
          </a:p>
        </p:txBody>
      </p:sp>
    </p:spTree>
    <p:extLst>
      <p:ext uri="{BB962C8B-B14F-4D97-AF65-F5344CB8AC3E}">
        <p14:creationId xmlns:p14="http://schemas.microsoft.com/office/powerpoint/2010/main" val="237755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how we dealt with the situation. Point out positive response we got from our Facebook note.</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11</a:t>
            </a:fld>
            <a:endParaRPr lang="en-US"/>
          </a:p>
        </p:txBody>
      </p:sp>
    </p:spTree>
    <p:extLst>
      <p:ext uri="{BB962C8B-B14F-4D97-AF65-F5344CB8AC3E}">
        <p14:creationId xmlns:p14="http://schemas.microsoft.com/office/powerpoint/2010/main" val="182723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how our account popularity is effected by weather issues. </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12</a:t>
            </a:fld>
            <a:endParaRPr lang="en-US"/>
          </a:p>
        </p:txBody>
      </p:sp>
    </p:spTree>
    <p:extLst>
      <p:ext uri="{BB962C8B-B14F-4D97-AF65-F5344CB8AC3E}">
        <p14:creationId xmlns:p14="http://schemas.microsoft.com/office/powerpoint/2010/main" val="224043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social media for “emergency” situations – and most of the time we are telling people that what is happening isn't an emergency. </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13</a:t>
            </a:fld>
            <a:endParaRPr lang="en-US"/>
          </a:p>
        </p:txBody>
      </p:sp>
    </p:spTree>
    <p:extLst>
      <p:ext uri="{BB962C8B-B14F-4D97-AF65-F5344CB8AC3E}">
        <p14:creationId xmlns:p14="http://schemas.microsoft.com/office/powerpoint/2010/main" val="187431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a:t>
            </a:r>
            <a:r>
              <a:rPr lang="en-US" baseline="0" dirty="0" smtClean="0"/>
              <a:t> we use Facebook is to build our community relationships.</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14</a:t>
            </a:fld>
            <a:endParaRPr lang="en-US"/>
          </a:p>
        </p:txBody>
      </p:sp>
    </p:spTree>
    <p:extLst>
      <p:ext uri="{BB962C8B-B14F-4D97-AF65-F5344CB8AC3E}">
        <p14:creationId xmlns:p14="http://schemas.microsoft.com/office/powerpoint/2010/main" val="123780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how we use Twitter.</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15</a:t>
            </a:fld>
            <a:endParaRPr lang="en-US"/>
          </a:p>
        </p:txBody>
      </p:sp>
    </p:spTree>
    <p:extLst>
      <p:ext uri="{BB962C8B-B14F-4D97-AF65-F5344CB8AC3E}">
        <p14:creationId xmlns:p14="http://schemas.microsoft.com/office/powerpoint/2010/main" val="3032361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already talked</a:t>
            </a:r>
            <a:r>
              <a:rPr lang="en-US" baseline="0" dirty="0" smtClean="0"/>
              <a:t> about weather closures, but I will mention how we use the @</a:t>
            </a:r>
            <a:r>
              <a:rPr lang="en-US" baseline="0" dirty="0" err="1" smtClean="0"/>
              <a:t>ASD_Closures</a:t>
            </a:r>
            <a:r>
              <a:rPr lang="en-US" baseline="0" dirty="0" smtClean="0"/>
              <a:t> account for non-weather closures and site-specific closures. </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16</a:t>
            </a:fld>
            <a:endParaRPr lang="en-US"/>
          </a:p>
        </p:txBody>
      </p:sp>
    </p:spTree>
    <p:extLst>
      <p:ext uri="{BB962C8B-B14F-4D97-AF65-F5344CB8AC3E}">
        <p14:creationId xmlns:p14="http://schemas.microsoft.com/office/powerpoint/2010/main" val="288673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17</a:t>
            </a:fld>
            <a:endParaRPr lang="en-US"/>
          </a:p>
        </p:txBody>
      </p:sp>
    </p:spTree>
    <p:extLst>
      <p:ext uri="{BB962C8B-B14F-4D97-AF65-F5344CB8AC3E}">
        <p14:creationId xmlns:p14="http://schemas.microsoft.com/office/powerpoint/2010/main" val="693710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D4E688-C98C-4EF8-A875-6A73CAF000A3}" type="slidenum">
              <a:rPr lang="en-US" smtClean="0"/>
              <a:t>18</a:t>
            </a:fld>
            <a:endParaRPr lang="en-US"/>
          </a:p>
        </p:txBody>
      </p:sp>
    </p:spTree>
    <p:extLst>
      <p:ext uri="{BB962C8B-B14F-4D97-AF65-F5344CB8AC3E}">
        <p14:creationId xmlns:p14="http://schemas.microsoft.com/office/powerpoint/2010/main" val="2135411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show the stats for some of our most viral posts. This video</a:t>
            </a:r>
            <a:r>
              <a:rPr lang="en-US" baseline="0" dirty="0" smtClean="0"/>
              <a:t> received the most impressions of any Facebook post we’ve ever done. I’ll also take the opportunity to talk about how Facebook can and should be used for so much more than just a place to post news. </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19</a:t>
            </a:fld>
            <a:endParaRPr lang="en-US"/>
          </a:p>
        </p:txBody>
      </p:sp>
    </p:spTree>
    <p:extLst>
      <p:ext uri="{BB962C8B-B14F-4D97-AF65-F5344CB8AC3E}">
        <p14:creationId xmlns:p14="http://schemas.microsoft.com/office/powerpoint/2010/main" val="3385725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popular</a:t>
            </a:r>
            <a:r>
              <a:rPr lang="en-US" baseline="0" dirty="0" smtClean="0"/>
              <a:t> one. I will also mention the perks of having our students (teens) following our page and the dynamic they bring.</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20</a:t>
            </a:fld>
            <a:endParaRPr lang="en-US"/>
          </a:p>
        </p:txBody>
      </p:sp>
    </p:spTree>
    <p:extLst>
      <p:ext uri="{BB962C8B-B14F-4D97-AF65-F5344CB8AC3E}">
        <p14:creationId xmlns:p14="http://schemas.microsoft.com/office/powerpoint/2010/main" val="22879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our different accounts</a:t>
            </a:r>
          </a:p>
          <a:p>
            <a:r>
              <a:rPr lang="en-US" dirty="0" smtClean="0"/>
              <a:t>Why we</a:t>
            </a:r>
            <a:r>
              <a:rPr lang="en-US" baseline="0" dirty="0" smtClean="0"/>
              <a:t> chose these platforms</a:t>
            </a:r>
          </a:p>
          <a:p>
            <a:r>
              <a:rPr lang="en-US" baseline="0" dirty="0" smtClean="0"/>
              <a:t>We go where our audience is and this is where our stakeholders are</a:t>
            </a:r>
          </a:p>
          <a:p>
            <a:r>
              <a:rPr lang="en-US" baseline="0" dirty="0" smtClean="0"/>
              <a:t>Talk about our challenge with YouTube vs. streaming on our website</a:t>
            </a:r>
          </a:p>
          <a:p>
            <a:endParaRPr lang="en-US" dirty="0"/>
          </a:p>
        </p:txBody>
      </p:sp>
      <p:sp>
        <p:nvSpPr>
          <p:cNvPr id="4" name="Slide Number Placeholder 3"/>
          <p:cNvSpPr>
            <a:spLocks noGrp="1"/>
          </p:cNvSpPr>
          <p:nvPr>
            <p:ph type="sldNum" sz="quarter" idx="10"/>
          </p:nvPr>
        </p:nvSpPr>
        <p:spPr/>
        <p:txBody>
          <a:bodyPr/>
          <a:lstStyle/>
          <a:p>
            <a:fld id="{C5B66127-9C6B-40C1-96D2-D2785AA8E0A5}" type="slidenum">
              <a:rPr lang="en-US" smtClean="0"/>
              <a:t>3</a:t>
            </a:fld>
            <a:endParaRPr lang="en-US"/>
          </a:p>
        </p:txBody>
      </p:sp>
    </p:spTree>
    <p:extLst>
      <p:ext uri="{BB962C8B-B14F-4D97-AF65-F5344CB8AC3E}">
        <p14:creationId xmlns:p14="http://schemas.microsoft.com/office/powerpoint/2010/main" val="150062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D4E688-C98C-4EF8-A875-6A73CAF000A3}" type="slidenum">
              <a:rPr lang="en-US" smtClean="0"/>
              <a:t>21</a:t>
            </a:fld>
            <a:endParaRPr lang="en-US"/>
          </a:p>
        </p:txBody>
      </p:sp>
    </p:spTree>
    <p:extLst>
      <p:ext uri="{BB962C8B-B14F-4D97-AF65-F5344CB8AC3E}">
        <p14:creationId xmlns:p14="http://schemas.microsoft.com/office/powerpoint/2010/main" val="1903377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a:t>
            </a:r>
            <a:r>
              <a:rPr lang="en-US" baseline="0" dirty="0" smtClean="0"/>
              <a:t> this pic is off topic, but it’s a cute example of the type of field trips our kids get to go on :)</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22</a:t>
            </a:fld>
            <a:endParaRPr lang="en-US"/>
          </a:p>
        </p:txBody>
      </p:sp>
    </p:spTree>
    <p:extLst>
      <p:ext uri="{BB962C8B-B14F-4D97-AF65-F5344CB8AC3E}">
        <p14:creationId xmlns:p14="http://schemas.microsoft.com/office/powerpoint/2010/main" val="227906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we manage our</a:t>
            </a:r>
            <a:r>
              <a:rPr lang="en-US" baseline="0" dirty="0" smtClean="0"/>
              <a:t> accounts, who does what and why</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4</a:t>
            </a:fld>
            <a:endParaRPr lang="en-US"/>
          </a:p>
        </p:txBody>
      </p:sp>
    </p:spTree>
    <p:extLst>
      <p:ext uri="{BB962C8B-B14F-4D97-AF65-F5344CB8AC3E}">
        <p14:creationId xmlns:p14="http://schemas.microsoft.com/office/powerpoint/2010/main" val="391456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general overview of how we use Facebook</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5</a:t>
            </a:fld>
            <a:endParaRPr lang="en-US"/>
          </a:p>
        </p:txBody>
      </p:sp>
    </p:spTree>
    <p:extLst>
      <p:ext uri="{BB962C8B-B14F-4D97-AF65-F5344CB8AC3E}">
        <p14:creationId xmlns:p14="http://schemas.microsoft.com/office/powerpoint/2010/main" val="202610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6</a:t>
            </a:fld>
            <a:endParaRPr lang="en-US"/>
          </a:p>
        </p:txBody>
      </p:sp>
    </p:spTree>
    <p:extLst>
      <p:ext uri="{BB962C8B-B14F-4D97-AF65-F5344CB8AC3E}">
        <p14:creationId xmlns:p14="http://schemas.microsoft.com/office/powerpoint/2010/main" val="313957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talk briefly about how we communication closures to our community (this will</a:t>
            </a:r>
            <a:r>
              <a:rPr lang="en-US" baseline="0" dirty="0" smtClean="0"/>
              <a:t> give context to the social media aspect of it).</a:t>
            </a:r>
          </a:p>
          <a:p>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7</a:t>
            </a:fld>
            <a:endParaRPr lang="en-US"/>
          </a:p>
        </p:txBody>
      </p:sp>
    </p:spTree>
    <p:extLst>
      <p:ext uri="{BB962C8B-B14F-4D97-AF65-F5344CB8AC3E}">
        <p14:creationId xmlns:p14="http://schemas.microsoft.com/office/powerpoint/2010/main" val="162818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posting that schools are closed,</a:t>
            </a:r>
            <a:r>
              <a:rPr lang="en-US" baseline="0" dirty="0" smtClean="0"/>
              <a:t> we will continue to receive questions throughout the day. Other people’s posts often receive a lot of traction from other users chiming in. </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8</a:t>
            </a:fld>
            <a:endParaRPr lang="en-US"/>
          </a:p>
        </p:txBody>
      </p:sp>
    </p:spTree>
    <p:extLst>
      <p:ext uri="{BB962C8B-B14F-4D97-AF65-F5344CB8AC3E}">
        <p14:creationId xmlns:p14="http://schemas.microsoft.com/office/powerpoint/2010/main" val="256094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Great example of how emotions can run high and low on closure days. I’ll mention that @</a:t>
            </a:r>
            <a:r>
              <a:rPr lang="en-US" dirty="0" err="1"/>
              <a:t>AKHighSchooler</a:t>
            </a:r>
            <a:r>
              <a:rPr lang="en-US" dirty="0"/>
              <a:t> did in fact get blocked after his/her tweet to us – not because of the negative feedback, but because of the bad language</a:t>
            </a:r>
            <a:r>
              <a:rPr lang="en-US" dirty="0" smtClean="0"/>
              <a:t>. We also get a lot</a:t>
            </a:r>
            <a:r>
              <a:rPr lang="en-US" baseline="0" dirty="0" smtClean="0"/>
              <a:t> of “If I die on the roads it’s ASD’s fault” type of posts.</a:t>
            </a:r>
            <a:endParaRPr lang="en-US" dirty="0"/>
          </a:p>
          <a:p>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9</a:t>
            </a:fld>
            <a:endParaRPr lang="en-US"/>
          </a:p>
        </p:txBody>
      </p:sp>
    </p:spTree>
    <p:extLst>
      <p:ext uri="{BB962C8B-B14F-4D97-AF65-F5344CB8AC3E}">
        <p14:creationId xmlns:p14="http://schemas.microsoft.com/office/powerpoint/2010/main" val="375062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talk about the time students turned</a:t>
            </a:r>
            <a:r>
              <a:rPr lang="en-US" baseline="0" dirty="0" smtClean="0"/>
              <a:t> our page into a chat room, treating every post as a place to have real-time chats about off-topic, profanity-laden subjects. The superintendent (</a:t>
            </a:r>
            <a:r>
              <a:rPr lang="en-US" baseline="0" dirty="0" err="1" smtClean="0"/>
              <a:t>Comeau</a:t>
            </a:r>
            <a:r>
              <a:rPr lang="en-US" baseline="0" dirty="0" smtClean="0"/>
              <a:t> at the time) received several emails from ASD staff and community members saying they were offended by the content on our page. </a:t>
            </a:r>
            <a:endParaRPr lang="en-US" dirty="0"/>
          </a:p>
        </p:txBody>
      </p:sp>
      <p:sp>
        <p:nvSpPr>
          <p:cNvPr id="4" name="Slide Number Placeholder 3"/>
          <p:cNvSpPr>
            <a:spLocks noGrp="1"/>
          </p:cNvSpPr>
          <p:nvPr>
            <p:ph type="sldNum" sz="quarter" idx="10"/>
          </p:nvPr>
        </p:nvSpPr>
        <p:spPr/>
        <p:txBody>
          <a:bodyPr/>
          <a:lstStyle/>
          <a:p>
            <a:fld id="{E3D4E688-C98C-4EF8-A875-6A73CAF000A3}" type="slidenum">
              <a:rPr lang="en-US" smtClean="0"/>
              <a:t>10</a:t>
            </a:fld>
            <a:endParaRPr lang="en-US"/>
          </a:p>
        </p:txBody>
      </p:sp>
    </p:spTree>
    <p:extLst>
      <p:ext uri="{BB962C8B-B14F-4D97-AF65-F5344CB8AC3E}">
        <p14:creationId xmlns:p14="http://schemas.microsoft.com/office/powerpoint/2010/main" val="181060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2E7AC6CE-FFD4-4CCD-8D1D-713374187F95}" type="datetimeFigureOut">
              <a:rPr lang="en-US" smtClean="0"/>
              <a:t>7/19/2013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5D400D2-E02E-43D3-9D4B-AB9D7D4312C4}"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7AC6CE-FFD4-4CCD-8D1D-713374187F95}" type="datetimeFigureOut">
              <a:rPr lang="en-US" smtClean="0"/>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400D2-E02E-43D3-9D4B-AB9D7D4312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5D400D2-E02E-43D3-9D4B-AB9D7D4312C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7AC6CE-FFD4-4CCD-8D1D-713374187F95}" type="datetimeFigureOut">
              <a:rPr lang="en-US" smtClean="0"/>
              <a:t>7/19/2013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latin typeface="Adobe Gothic Std B" pitchFamily="34" charset="-128"/>
                <a:ea typeface="Adobe Gothic Std B" pitchFamily="34" charset="-128"/>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2E7AC6CE-FFD4-4CCD-8D1D-713374187F95}" type="datetimeFigureOut">
              <a:rPr lang="en-US" smtClean="0"/>
              <a:t>7/19/2013</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301752" y="1527048"/>
            <a:ext cx="8503920" cy="45720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2051" name="Picture 3" descr="\\ecfs01\GROUPS\Communications\Roach_HeatherD\Desktop items\ASDlogo_name_mission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70079" y="5500468"/>
            <a:ext cx="1538287" cy="81637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C6CE-FFD4-4CCD-8D1D-713374187F95}" type="datetimeFigureOut">
              <a:rPr lang="en-US" smtClean="0"/>
              <a:t>7/19/2013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5D400D2-E02E-43D3-9D4B-AB9D7D4312C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E7AC6CE-FFD4-4CCD-8D1D-713374187F95}" type="datetimeFigureOut">
              <a:rPr lang="en-US" smtClean="0"/>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400D2-E02E-43D3-9D4B-AB9D7D4312C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E7AC6CE-FFD4-4CCD-8D1D-713374187F95}" type="datetimeFigureOut">
              <a:rPr lang="en-US" smtClean="0"/>
              <a:t>7/19/2013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5D400D2-E02E-43D3-9D4B-AB9D7D4312C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7AC6CE-FFD4-4CCD-8D1D-713374187F95}" type="datetimeFigureOut">
              <a:rPr lang="en-US" smtClean="0"/>
              <a:t>7/19/2013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5D400D2-E02E-43D3-9D4B-AB9D7D4312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E7AC6CE-FFD4-4CCD-8D1D-713374187F95}" type="datetimeFigureOut">
              <a:rPr lang="en-US" smtClean="0"/>
              <a:t>7/19/2013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5D400D2-E02E-43D3-9D4B-AB9D7D4312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5D400D2-E02E-43D3-9D4B-AB9D7D4312C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E7AC6CE-FFD4-4CCD-8D1D-713374187F95}" type="datetimeFigureOut">
              <a:rPr lang="en-US" smtClean="0"/>
              <a:t>7/19/2013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5D400D2-E02E-43D3-9D4B-AB9D7D4312C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E7AC6CE-FFD4-4CCD-8D1D-713374187F95}" type="datetimeFigureOut">
              <a:rPr lang="en-US" smtClean="0"/>
              <a:t>7/19/2013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E7AC6CE-FFD4-4CCD-8D1D-713374187F95}" type="datetimeFigureOut">
              <a:rPr lang="en-US" smtClean="0"/>
              <a:t>7/19/2013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5D400D2-E02E-43D3-9D4B-AB9D7D4312C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Adobe Gothic Std B" pitchFamily="34" charset="-128"/>
          <a:ea typeface="Adobe Gothic Std B" pitchFamily="34" charset="-128"/>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Calibri" pitchFamily="34" charset="0"/>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Calibri" pitchFamily="34" charset="0"/>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Calibri" pitchFamily="34" charset="0"/>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Calibri" pitchFamily="34" charset="0"/>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000" dirty="0" smtClean="0"/>
              <a:t>Heather Roach</a:t>
            </a:r>
          </a:p>
          <a:p>
            <a:r>
              <a:rPr lang="en-US" dirty="0" smtClean="0"/>
              <a:t>Senior Communications Specialist</a:t>
            </a:r>
          </a:p>
          <a:p>
            <a:r>
              <a:rPr lang="en-US" dirty="0" smtClean="0"/>
              <a:t>Anchorage School district</a:t>
            </a:r>
            <a:endParaRPr lang="en-US" dirty="0"/>
          </a:p>
        </p:txBody>
      </p:sp>
      <p:sp>
        <p:nvSpPr>
          <p:cNvPr id="2" name="Title 1"/>
          <p:cNvSpPr>
            <a:spLocks noGrp="1"/>
          </p:cNvSpPr>
          <p:nvPr>
            <p:ph type="ctrTitle"/>
          </p:nvPr>
        </p:nvSpPr>
        <p:spPr/>
        <p:txBody>
          <a:bodyPr/>
          <a:lstStyle/>
          <a:p>
            <a:r>
              <a:rPr lang="en-US" dirty="0" smtClean="0"/>
              <a:t>Social Media in Anchorage</a:t>
            </a:r>
            <a:endParaRPr lang="en-US" dirty="0"/>
          </a:p>
        </p:txBody>
      </p:sp>
      <p:pic>
        <p:nvPicPr>
          <p:cNvPr id="3074" name="Picture 2" descr="\\itweb01\ASDConnect\SocialMe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889375"/>
            <a:ext cx="2368076" cy="228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59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sz="quarter" idx="1"/>
          </p:nvPr>
        </p:nvSpPr>
        <p:spPr/>
        <p:txBody>
          <a:bodyPr/>
          <a:lstStyle/>
          <a:p>
            <a:r>
              <a:rPr lang="en-US" dirty="0" smtClean="0"/>
              <a:t>Students turned our wall into a chat room</a:t>
            </a:r>
          </a:p>
          <a:p>
            <a:r>
              <a:rPr lang="en-US" dirty="0" smtClean="0"/>
              <a:t>Profanity was rampant</a:t>
            </a:r>
          </a:p>
          <a:p>
            <a:pPr lvl="1"/>
            <a:r>
              <a:rPr lang="en-US" dirty="0" smtClean="0"/>
              <a:t>Despite having tight profanity controls, misspelled cuss words and slurs were slipping through</a:t>
            </a:r>
          </a:p>
          <a:p>
            <a:r>
              <a:rPr lang="en-US" dirty="0" smtClean="0"/>
              <a:t>Superintendent was receiving complaints about our page from staff and parents</a:t>
            </a:r>
          </a:p>
          <a:p>
            <a:pPr lvl="1"/>
            <a:r>
              <a:rPr lang="en-US" dirty="0" smtClean="0"/>
              <a:t>Content from users was offensive</a:t>
            </a:r>
          </a:p>
          <a:p>
            <a:r>
              <a:rPr lang="en-US" dirty="0" smtClean="0"/>
              <a:t>We suspended all comments and wall posts for a few days and posted a note about our Facebook policies </a:t>
            </a:r>
          </a:p>
          <a:p>
            <a:r>
              <a:rPr lang="en-US" dirty="0"/>
              <a:t>M</a:t>
            </a:r>
            <a:r>
              <a:rPr lang="en-US" dirty="0" smtClean="0"/>
              <a:t>onitoring at all hours of night</a:t>
            </a:r>
          </a:p>
          <a:p>
            <a:endParaRPr lang="en-US" dirty="0"/>
          </a:p>
        </p:txBody>
      </p:sp>
    </p:spTree>
    <p:extLst>
      <p:ext uri="{BB962C8B-B14F-4D97-AF65-F5344CB8AC3E}">
        <p14:creationId xmlns:p14="http://schemas.microsoft.com/office/powerpoint/2010/main" val="414110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20" y="1371600"/>
            <a:ext cx="488399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304801"/>
            <a:ext cx="3733799" cy="247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104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Closures have </a:t>
            </a:r>
            <a:r>
              <a:rPr lang="en-US" dirty="0" smtClean="0">
                <a:solidFill>
                  <a:srgbClr val="313D80"/>
                </a:solidFill>
              </a:rPr>
              <a:t>generated more </a:t>
            </a:r>
            <a:r>
              <a:rPr lang="en-US" dirty="0" smtClean="0"/>
              <a:t>users</a:t>
            </a:r>
            <a:endParaRPr lang="en-US" dirty="0"/>
          </a:p>
        </p:txBody>
      </p:sp>
      <p:sp>
        <p:nvSpPr>
          <p:cNvPr id="3" name="Content Placeholder 2"/>
          <p:cNvSpPr>
            <a:spLocks noGrp="1"/>
          </p:cNvSpPr>
          <p:nvPr>
            <p:ph sz="quarter" idx="1"/>
          </p:nvPr>
        </p:nvSpPr>
        <p:spPr>
          <a:xfrm>
            <a:off x="301752" y="1527048"/>
            <a:ext cx="2746248" cy="4572000"/>
          </a:xfrm>
        </p:spPr>
        <p:txBody>
          <a:bodyPr>
            <a:normAutofit lnSpcReduction="10000"/>
          </a:bodyPr>
          <a:lstStyle/>
          <a:p>
            <a:r>
              <a:rPr lang="en-US" dirty="0" smtClean="0"/>
              <a:t>Month </a:t>
            </a:r>
            <a:r>
              <a:rPr lang="en-US" dirty="0"/>
              <a:t>of September </a:t>
            </a:r>
            <a:r>
              <a:rPr lang="en-US" dirty="0" smtClean="0"/>
              <a:t>2012</a:t>
            </a:r>
          </a:p>
          <a:p>
            <a:r>
              <a:rPr lang="en-US" dirty="0" smtClean="0"/>
              <a:t>Major </a:t>
            </a:r>
            <a:r>
              <a:rPr lang="en-US" dirty="0"/>
              <a:t>wind storm occurred on Sept. </a:t>
            </a:r>
            <a:r>
              <a:rPr lang="en-US" dirty="0" smtClean="0"/>
              <a:t>5</a:t>
            </a:r>
          </a:p>
          <a:p>
            <a:r>
              <a:rPr lang="en-US" dirty="0" smtClean="0"/>
              <a:t>Twitter closure account:</a:t>
            </a:r>
          </a:p>
          <a:p>
            <a:pPr lvl="1"/>
            <a:r>
              <a:rPr lang="en-US" dirty="0" smtClean="0"/>
              <a:t>Increased followers by 428 people</a:t>
            </a:r>
          </a:p>
          <a:p>
            <a:pPr marL="274320" lvl="1" indent="0">
              <a:buNone/>
            </a:pP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012" y="1524000"/>
            <a:ext cx="5876775" cy="48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29399" y="1276290"/>
            <a:ext cx="1295400" cy="400110"/>
          </a:xfrm>
          <a:prstGeom prst="rect">
            <a:avLst/>
          </a:prstGeom>
          <a:noFill/>
        </p:spPr>
        <p:txBody>
          <a:bodyPr wrap="square" rtlCol="0">
            <a:spAutoFit/>
          </a:bodyPr>
          <a:lstStyle/>
          <a:p>
            <a:r>
              <a:rPr lang="en-US" sz="2000" b="1" dirty="0" smtClean="0">
                <a:solidFill>
                  <a:srgbClr val="313D80"/>
                </a:solidFill>
                <a:latin typeface="Calibri" pitchFamily="34" charset="0"/>
              </a:rPr>
              <a:t>Facebook:</a:t>
            </a:r>
            <a:endParaRPr lang="en-US" sz="2000" b="1" dirty="0">
              <a:solidFill>
                <a:srgbClr val="313D80"/>
              </a:solidFill>
              <a:latin typeface="Calibri" pitchFamily="34" charset="0"/>
            </a:endParaRPr>
          </a:p>
        </p:txBody>
      </p:sp>
      <p:sp>
        <p:nvSpPr>
          <p:cNvPr id="5" name="Oval 4"/>
          <p:cNvSpPr/>
          <p:nvPr/>
        </p:nvSpPr>
        <p:spPr>
          <a:xfrm>
            <a:off x="4902678" y="1571655"/>
            <a:ext cx="838200" cy="78578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399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activity</a:t>
            </a:r>
            <a:endParaRPr lang="en-US" dirty="0"/>
          </a:p>
        </p:txBody>
      </p:sp>
      <p:sp>
        <p:nvSpPr>
          <p:cNvPr id="3" name="Content Placeholder 2"/>
          <p:cNvSpPr>
            <a:spLocks noGrp="1"/>
          </p:cNvSpPr>
          <p:nvPr>
            <p:ph sz="quarter" idx="1"/>
          </p:nvPr>
        </p:nvSpPr>
        <p:spPr/>
        <p:txBody>
          <a:bodyPr/>
          <a:lstStyle/>
          <a:p>
            <a:r>
              <a:rPr lang="en-US" dirty="0" smtClean="0"/>
              <a:t>Another way we use social media is to notify why there might be police cars near our schools or why schools go into lockdowns</a:t>
            </a:r>
          </a:p>
          <a:p>
            <a:r>
              <a:rPr lang="en-US" dirty="0" smtClean="0"/>
              <a:t>Often times parents will see police activity and post on our wall asking what’s going on</a:t>
            </a:r>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4114800" cy="138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007" y="4385096"/>
            <a:ext cx="4267201" cy="192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960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our School Business Partners</a:t>
            </a:r>
            <a:endParaRPr lang="en-US" dirty="0"/>
          </a:p>
        </p:txBody>
      </p:sp>
      <p:sp>
        <p:nvSpPr>
          <p:cNvPr id="3" name="Content Placeholder 2"/>
          <p:cNvSpPr>
            <a:spLocks noGrp="1"/>
          </p:cNvSpPr>
          <p:nvPr>
            <p:ph sz="quarter" idx="1"/>
          </p:nvPr>
        </p:nvSpPr>
        <p:spPr>
          <a:xfrm>
            <a:off x="301752" y="1527048"/>
            <a:ext cx="5032248" cy="4572000"/>
          </a:xfrm>
        </p:spPr>
        <p:txBody>
          <a:bodyPr>
            <a:normAutofit/>
          </a:bodyPr>
          <a:lstStyle/>
          <a:p>
            <a:r>
              <a:rPr lang="en-US" dirty="0" smtClean="0"/>
              <a:t>ASD has robust School Business Partnership program</a:t>
            </a:r>
          </a:p>
          <a:p>
            <a:pPr lvl="1"/>
            <a:r>
              <a:rPr lang="en-US" dirty="0" smtClean="0"/>
              <a:t>More than 540 partnerships with businesses and military</a:t>
            </a:r>
          </a:p>
          <a:p>
            <a:r>
              <a:rPr lang="en-US" dirty="0" smtClean="0"/>
              <a:t>Highlight </a:t>
            </a:r>
            <a:r>
              <a:rPr lang="en-US" dirty="0"/>
              <a:t>partnership activities with photos and descriptions</a:t>
            </a:r>
          </a:p>
          <a:p>
            <a:pPr lvl="1"/>
            <a:r>
              <a:rPr lang="en-US" dirty="0" smtClean="0"/>
              <a:t>Enhances </a:t>
            </a:r>
            <a:r>
              <a:rPr lang="en-US" dirty="0"/>
              <a:t>partnership</a:t>
            </a:r>
          </a:p>
          <a:p>
            <a:pPr lvl="1"/>
            <a:r>
              <a:rPr lang="en-US" dirty="0" smtClean="0"/>
              <a:t>Use it as an opportunity to say </a:t>
            </a:r>
            <a:r>
              <a:rPr lang="en-US" dirty="0"/>
              <a:t>thank you </a:t>
            </a:r>
            <a:endParaRPr lang="en-US" dirty="0" smtClean="0"/>
          </a:p>
          <a:p>
            <a:pPr lvl="1"/>
            <a:r>
              <a:rPr lang="en-US" dirty="0" smtClean="0"/>
              <a:t>We </a:t>
            </a:r>
            <a:r>
              <a:rPr lang="en-US" u="sng" dirty="0" smtClean="0"/>
              <a:t>do not </a:t>
            </a:r>
            <a:r>
              <a:rPr lang="en-US" dirty="0" smtClean="0"/>
              <a:t>post coupons or offers</a:t>
            </a:r>
          </a:p>
          <a:p>
            <a:pPr lvl="1"/>
            <a:r>
              <a:rPr lang="en-US" u="sng" dirty="0" smtClean="0"/>
              <a:t>ONLY</a:t>
            </a:r>
            <a:r>
              <a:rPr lang="en-US" dirty="0" smtClean="0"/>
              <a:t> school partnership activities</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1306980"/>
            <a:ext cx="3376612" cy="504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970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use Twitter</a:t>
            </a:r>
            <a:endParaRPr lang="en-US" dirty="0"/>
          </a:p>
        </p:txBody>
      </p:sp>
      <p:sp>
        <p:nvSpPr>
          <p:cNvPr id="3" name="Content Placeholder 2"/>
          <p:cNvSpPr>
            <a:spLocks noGrp="1"/>
          </p:cNvSpPr>
          <p:nvPr>
            <p:ph sz="quarter" idx="1"/>
          </p:nvPr>
        </p:nvSpPr>
        <p:spPr/>
        <p:txBody>
          <a:bodyPr/>
          <a:lstStyle/>
          <a:p>
            <a:r>
              <a:rPr lang="en-US" dirty="0"/>
              <a:t>We leave the storytelling to Facebook, use Twitter for </a:t>
            </a:r>
            <a:r>
              <a:rPr lang="en-US" dirty="0" smtClean="0"/>
              <a:t>news</a:t>
            </a:r>
          </a:p>
          <a:p>
            <a:r>
              <a:rPr lang="en-US" dirty="0" smtClean="0"/>
              <a:t>Weather-related closures</a:t>
            </a:r>
          </a:p>
          <a:p>
            <a:pPr lvl="1"/>
            <a:r>
              <a:rPr lang="en-US" dirty="0" smtClean="0"/>
              <a:t>Separate Twitter account just for closures</a:t>
            </a:r>
          </a:p>
          <a:p>
            <a:r>
              <a:rPr lang="en-US" dirty="0" smtClean="0"/>
              <a:t>News posts that connect people to relevant resources</a:t>
            </a:r>
          </a:p>
          <a:p>
            <a:r>
              <a:rPr lang="en-US" dirty="0" smtClean="0"/>
              <a:t>Important date reminders</a:t>
            </a:r>
          </a:p>
          <a:p>
            <a:r>
              <a:rPr lang="en-US" dirty="0" smtClean="0"/>
              <a:t>RT community/</a:t>
            </a:r>
            <a:r>
              <a:rPr lang="en-US" dirty="0" err="1" smtClean="0"/>
              <a:t>gov</a:t>
            </a:r>
            <a:r>
              <a:rPr lang="en-US" dirty="0" smtClean="0"/>
              <a:t> organizations that work closely with district</a:t>
            </a:r>
          </a:p>
          <a:p>
            <a:endParaRPr lang="en-US" dirty="0" smtClean="0"/>
          </a:p>
          <a:p>
            <a:pPr lvl="1"/>
            <a:endParaRPr lang="en-US" dirty="0"/>
          </a:p>
        </p:txBody>
      </p:sp>
    </p:spTree>
    <p:extLst>
      <p:ext uri="{BB962C8B-B14F-4D97-AF65-F5344CB8AC3E}">
        <p14:creationId xmlns:p14="http://schemas.microsoft.com/office/powerpoint/2010/main" val="1896653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Closures on Twitter</a:t>
            </a:r>
            <a:endParaRPr lang="en-US" dirty="0"/>
          </a:p>
        </p:txBody>
      </p:sp>
      <p:sp>
        <p:nvSpPr>
          <p:cNvPr id="3" name="Content Placeholder 2"/>
          <p:cNvSpPr>
            <a:spLocks noGrp="1"/>
          </p:cNvSpPr>
          <p:nvPr>
            <p:ph sz="quarter" idx="1"/>
          </p:nvPr>
        </p:nvSpPr>
        <p:spPr/>
        <p:txBody>
          <a:bodyPr/>
          <a:lstStyle/>
          <a:p>
            <a:r>
              <a:rPr lang="en-US" dirty="0" smtClean="0"/>
              <a:t>Separate account just for closures</a:t>
            </a:r>
          </a:p>
          <a:p>
            <a:pPr lvl="1"/>
            <a:r>
              <a:rPr lang="en-US" dirty="0" smtClean="0"/>
              <a:t>Weather/emergency-related closures</a:t>
            </a:r>
          </a:p>
          <a:p>
            <a:pPr lvl="1"/>
            <a:r>
              <a:rPr lang="en-US" dirty="0" smtClean="0"/>
              <a:t>Holiday-related closures</a:t>
            </a:r>
          </a:p>
          <a:p>
            <a:pPr lvl="1"/>
            <a:r>
              <a:rPr lang="en-US" dirty="0" smtClean="0"/>
              <a:t>In-service days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7" t="53273" r="2546"/>
          <a:stretch/>
        </p:blipFill>
        <p:spPr bwMode="auto">
          <a:xfrm>
            <a:off x="644978" y="5192486"/>
            <a:ext cx="4906736" cy="111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89" r="2187"/>
          <a:stretch/>
        </p:blipFill>
        <p:spPr bwMode="auto">
          <a:xfrm>
            <a:off x="718457" y="3352800"/>
            <a:ext cx="483325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083" r="1629"/>
          <a:stretch/>
        </p:blipFill>
        <p:spPr bwMode="auto">
          <a:xfrm>
            <a:off x="644978" y="4483966"/>
            <a:ext cx="4993822" cy="67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236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important info from others</a:t>
            </a:r>
            <a:endParaRPr lang="en-US" dirty="0"/>
          </a:p>
        </p:txBody>
      </p:sp>
      <p:sp>
        <p:nvSpPr>
          <p:cNvPr id="3" name="Content Placeholder 2"/>
          <p:cNvSpPr>
            <a:spLocks noGrp="1"/>
          </p:cNvSpPr>
          <p:nvPr>
            <p:ph sz="quarter" idx="1"/>
          </p:nvPr>
        </p:nvSpPr>
        <p:spPr/>
        <p:txBody>
          <a:bodyPr/>
          <a:lstStyle/>
          <a:p>
            <a:r>
              <a:rPr lang="en-US" dirty="0" err="1" smtClean="0"/>
              <a:t>Retweet</a:t>
            </a:r>
            <a:r>
              <a:rPr lang="en-US" dirty="0" smtClean="0"/>
              <a:t> community/</a:t>
            </a:r>
            <a:r>
              <a:rPr lang="en-US" dirty="0" err="1" smtClean="0"/>
              <a:t>gov</a:t>
            </a:r>
            <a:r>
              <a:rPr lang="en-US" dirty="0" smtClean="0"/>
              <a:t> </a:t>
            </a:r>
            <a:r>
              <a:rPr lang="en-US" dirty="0"/>
              <a:t>organizations that work closely with </a:t>
            </a:r>
            <a:r>
              <a:rPr lang="en-US" dirty="0" smtClean="0"/>
              <a:t>district or whose programs benefit parents/students</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38400"/>
            <a:ext cx="6056313"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613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losing followers?”</a:t>
            </a:r>
            <a:endParaRPr lang="en-US" dirty="0"/>
          </a:p>
        </p:txBody>
      </p:sp>
      <p:sp>
        <p:nvSpPr>
          <p:cNvPr id="3" name="Content Placeholder 2"/>
          <p:cNvSpPr>
            <a:spLocks noGrp="1"/>
          </p:cNvSpPr>
          <p:nvPr>
            <p:ph sz="quarter" idx="1"/>
          </p:nvPr>
        </p:nvSpPr>
        <p:spPr/>
        <p:txBody>
          <a:bodyPr/>
          <a:lstStyle/>
          <a:p>
            <a:r>
              <a:rPr lang="en-US" dirty="0" smtClean="0"/>
              <a:t>In May, we lost about 15 followers on our Closures account</a:t>
            </a:r>
          </a:p>
          <a:p>
            <a:r>
              <a:rPr lang="en-US" dirty="0" smtClean="0"/>
              <a:t>Boss asked why we were losing followers all at once</a:t>
            </a:r>
          </a:p>
          <a:p>
            <a:r>
              <a:rPr lang="en-US" dirty="0" smtClean="0"/>
              <a:t>Because of graduating students like this one: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1400"/>
            <a:ext cx="598516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048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people like best?</a:t>
            </a:r>
            <a:endParaRPr lang="en-US" dirty="0"/>
          </a:p>
        </p:txBody>
      </p:sp>
      <p:sp>
        <p:nvSpPr>
          <p:cNvPr id="3" name="Content Placeholder 2"/>
          <p:cNvSpPr>
            <a:spLocks noGrp="1"/>
          </p:cNvSpPr>
          <p:nvPr>
            <p:ph sz="quarter" idx="1"/>
          </p:nvPr>
        </p:nvSpPr>
        <p:spPr/>
        <p:txBody>
          <a:bodyPr/>
          <a:lstStyle/>
          <a:p>
            <a:r>
              <a:rPr lang="en-US" dirty="0" smtClean="0"/>
              <a:t>Our fans like fun stories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256" y="2147888"/>
            <a:ext cx="4463115"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24150"/>
            <a:ext cx="4020579"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180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ASD</a:t>
            </a:r>
            <a:endParaRPr lang="en-US" dirty="0"/>
          </a:p>
        </p:txBody>
      </p:sp>
      <p:sp>
        <p:nvSpPr>
          <p:cNvPr id="3" name="Content Placeholder 2"/>
          <p:cNvSpPr>
            <a:spLocks noGrp="1"/>
          </p:cNvSpPr>
          <p:nvPr>
            <p:ph sz="quarter" idx="1"/>
          </p:nvPr>
        </p:nvSpPr>
        <p:spPr>
          <a:xfrm>
            <a:off x="301752" y="1527048"/>
            <a:ext cx="8308848" cy="4572000"/>
          </a:xfrm>
        </p:spPr>
        <p:txBody>
          <a:bodyPr>
            <a:normAutofit fontScale="92500" lnSpcReduction="10000"/>
          </a:bodyPr>
          <a:lstStyle/>
          <a:p>
            <a:r>
              <a:rPr lang="en-US" dirty="0" smtClean="0"/>
              <a:t>More than 48,000 students</a:t>
            </a:r>
          </a:p>
          <a:p>
            <a:r>
              <a:rPr lang="en-US" dirty="0" smtClean="0"/>
              <a:t>District encompasses almost 2,000 square miles</a:t>
            </a:r>
          </a:p>
          <a:p>
            <a:pPr lvl="1"/>
            <a:r>
              <a:rPr lang="en-US" dirty="0" smtClean="0"/>
              <a:t>Larger than state of Rhode Island</a:t>
            </a:r>
          </a:p>
          <a:p>
            <a:r>
              <a:rPr lang="en-US" dirty="0" smtClean="0"/>
              <a:t>Minority students comprise more than 50% of student population</a:t>
            </a:r>
          </a:p>
          <a:p>
            <a:r>
              <a:rPr lang="en-US" dirty="0" smtClean="0"/>
              <a:t>91 languages are spoken among our students</a:t>
            </a:r>
          </a:p>
          <a:p>
            <a:pPr lvl="1"/>
            <a:r>
              <a:rPr lang="en-US" dirty="0" smtClean="0"/>
              <a:t>Top languages (aside from English)	</a:t>
            </a:r>
          </a:p>
          <a:p>
            <a:pPr lvl="2"/>
            <a:r>
              <a:rPr lang="en-US" dirty="0" smtClean="0"/>
              <a:t>Spanish</a:t>
            </a:r>
          </a:p>
          <a:p>
            <a:pPr lvl="2"/>
            <a:r>
              <a:rPr lang="en-US" dirty="0" smtClean="0"/>
              <a:t>Hmong</a:t>
            </a:r>
          </a:p>
          <a:p>
            <a:pPr lvl="2"/>
            <a:r>
              <a:rPr lang="en-US" dirty="0" smtClean="0"/>
              <a:t>Samoan</a:t>
            </a:r>
          </a:p>
          <a:p>
            <a:pPr lvl="2"/>
            <a:r>
              <a:rPr lang="en-US" dirty="0" smtClean="0"/>
              <a:t>Tagalog</a:t>
            </a:r>
          </a:p>
          <a:p>
            <a:pPr lvl="2"/>
            <a:r>
              <a:rPr lang="en-US" dirty="0" err="1" smtClean="0"/>
              <a:t>Yup’ik</a:t>
            </a:r>
            <a:endParaRPr lang="en-US" dirty="0" smtClean="0"/>
          </a:p>
        </p:txBody>
      </p:sp>
      <p:pic>
        <p:nvPicPr>
          <p:cNvPr id="2050" name="Picture 2" descr="Anchorag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15022"/>
            <a:ext cx="3340578" cy="239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474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do </a:t>
            </a:r>
            <a:r>
              <a:rPr lang="en-US" dirty="0"/>
              <a:t>people like best?</a:t>
            </a:r>
          </a:p>
        </p:txBody>
      </p:sp>
      <p:sp>
        <p:nvSpPr>
          <p:cNvPr id="3" name="Content Placeholder 2"/>
          <p:cNvSpPr>
            <a:spLocks noGrp="1"/>
          </p:cNvSpPr>
          <p:nvPr>
            <p:ph sz="quarter" idx="1"/>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7738"/>
            <a:ext cx="4292267" cy="471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07" y="2514599"/>
            <a:ext cx="4114800" cy="120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268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people like best?</a:t>
            </a:r>
          </a:p>
        </p:txBody>
      </p:sp>
      <p:sp>
        <p:nvSpPr>
          <p:cNvPr id="3" name="Content Placeholder 2"/>
          <p:cNvSpPr>
            <a:spLocks noGrp="1"/>
          </p:cNvSpPr>
          <p:nvPr>
            <p:ph sz="quarter" idx="1"/>
          </p:nvPr>
        </p:nvSpPr>
        <p:spPr/>
        <p:txBody>
          <a:bodyPr/>
          <a:lstStyle/>
          <a:p>
            <a:endParaRPr lang="en-US" dirty="0"/>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5238"/>
          <a:stretch/>
        </p:blipFill>
        <p:spPr bwMode="auto">
          <a:xfrm>
            <a:off x="304799" y="1545771"/>
            <a:ext cx="5797825" cy="968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50215"/>
            <a:ext cx="4876097" cy="437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914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Thank you</a:t>
            </a:r>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519" y="2780062"/>
            <a:ext cx="4689739" cy="35195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751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ASD social media presence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Facebook</a:t>
            </a:r>
          </a:p>
          <a:p>
            <a:pPr lvl="1"/>
            <a:r>
              <a:rPr lang="en-US" dirty="0" smtClean="0"/>
              <a:t>Launched in 2009</a:t>
            </a:r>
          </a:p>
          <a:p>
            <a:pPr lvl="1"/>
            <a:r>
              <a:rPr lang="en-US" dirty="0"/>
              <a:t>A</a:t>
            </a:r>
            <a:r>
              <a:rPr lang="en-US" dirty="0" smtClean="0"/>
              <a:t>lmost 18,000 likes</a:t>
            </a:r>
          </a:p>
          <a:p>
            <a:pPr lvl="1"/>
            <a:r>
              <a:rPr lang="en-US" dirty="0" smtClean="0"/>
              <a:t>Used to share </a:t>
            </a:r>
            <a:r>
              <a:rPr lang="en-US" b="1" dirty="0" smtClean="0"/>
              <a:t>news</a:t>
            </a:r>
            <a:r>
              <a:rPr lang="en-US" dirty="0" smtClean="0"/>
              <a:t>, </a:t>
            </a:r>
            <a:r>
              <a:rPr lang="en-US" b="1" dirty="0" smtClean="0"/>
              <a:t>announcements</a:t>
            </a:r>
            <a:r>
              <a:rPr lang="en-US" dirty="0" smtClean="0"/>
              <a:t> and </a:t>
            </a:r>
            <a:r>
              <a:rPr lang="en-US" b="1" dirty="0" smtClean="0"/>
              <a:t>feel-good stories </a:t>
            </a:r>
            <a:r>
              <a:rPr lang="en-US" dirty="0" smtClean="0"/>
              <a:t>that might otherwise not be featured in the media or other avenues</a:t>
            </a:r>
          </a:p>
          <a:p>
            <a:r>
              <a:rPr lang="en-US" dirty="0" smtClean="0"/>
              <a:t>Twitter</a:t>
            </a:r>
          </a:p>
          <a:p>
            <a:pPr lvl="1"/>
            <a:r>
              <a:rPr lang="en-US" dirty="0"/>
              <a:t>@</a:t>
            </a:r>
            <a:r>
              <a:rPr lang="en-US" dirty="0" err="1"/>
              <a:t>ASD_Info</a:t>
            </a:r>
            <a:endParaRPr lang="en-US" dirty="0"/>
          </a:p>
          <a:p>
            <a:pPr lvl="2"/>
            <a:r>
              <a:rPr lang="en-US" dirty="0"/>
              <a:t>Used to share news and announcements </a:t>
            </a:r>
            <a:endParaRPr lang="en-US" dirty="0" smtClean="0"/>
          </a:p>
          <a:p>
            <a:pPr lvl="2"/>
            <a:r>
              <a:rPr lang="en-US" dirty="0"/>
              <a:t>M</a:t>
            </a:r>
            <a:r>
              <a:rPr lang="en-US" dirty="0" smtClean="0"/>
              <a:t>ore than 4,200 followers</a:t>
            </a:r>
            <a:endParaRPr lang="en-US" dirty="0"/>
          </a:p>
          <a:p>
            <a:pPr lvl="1"/>
            <a:r>
              <a:rPr lang="en-US" dirty="0"/>
              <a:t>@</a:t>
            </a:r>
            <a:r>
              <a:rPr lang="en-US" dirty="0" err="1"/>
              <a:t>ASD_Closures</a:t>
            </a:r>
            <a:r>
              <a:rPr lang="en-US" dirty="0"/>
              <a:t> </a:t>
            </a:r>
          </a:p>
          <a:p>
            <a:pPr lvl="2"/>
            <a:r>
              <a:rPr lang="en-US" dirty="0"/>
              <a:t>Used to broadcast closure notices </a:t>
            </a:r>
            <a:r>
              <a:rPr lang="en-US" dirty="0" smtClean="0"/>
              <a:t>only</a:t>
            </a:r>
          </a:p>
          <a:p>
            <a:pPr lvl="2"/>
            <a:r>
              <a:rPr lang="en-US" dirty="0" smtClean="0"/>
              <a:t>More than 4,500 followers </a:t>
            </a:r>
          </a:p>
          <a:p>
            <a:r>
              <a:rPr lang="en-US" dirty="0" smtClean="0"/>
              <a:t>YouTube</a:t>
            </a:r>
          </a:p>
          <a:p>
            <a:pPr lvl="1"/>
            <a:r>
              <a:rPr lang="en-US" dirty="0" smtClean="0"/>
              <a:t>@</a:t>
            </a:r>
            <a:r>
              <a:rPr lang="en-US" dirty="0" err="1" smtClean="0"/>
              <a:t>AnchorageSD</a:t>
            </a:r>
            <a:endParaRPr lang="en-US" dirty="0" smtClean="0"/>
          </a:p>
          <a:p>
            <a:pPr marL="594360" lvl="2" indent="0">
              <a:buNone/>
            </a:pPr>
            <a:endParaRPr lang="en-US" dirty="0" smtClean="0"/>
          </a:p>
        </p:txBody>
      </p:sp>
    </p:spTree>
    <p:extLst>
      <p:ext uri="{BB962C8B-B14F-4D97-AF65-F5344CB8AC3E}">
        <p14:creationId xmlns:p14="http://schemas.microsoft.com/office/powerpoint/2010/main" val="114500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management</a:t>
            </a:r>
            <a:endParaRPr lang="en-US" dirty="0"/>
          </a:p>
        </p:txBody>
      </p:sp>
      <p:sp>
        <p:nvSpPr>
          <p:cNvPr id="3" name="Content Placeholder 2"/>
          <p:cNvSpPr>
            <a:spLocks noGrp="1"/>
          </p:cNvSpPr>
          <p:nvPr>
            <p:ph sz="quarter" idx="1"/>
          </p:nvPr>
        </p:nvSpPr>
        <p:spPr/>
        <p:txBody>
          <a:bodyPr/>
          <a:lstStyle/>
          <a:p>
            <a:r>
              <a:rPr lang="en-US" dirty="0" smtClean="0"/>
              <a:t>Communications Department has 3 staff admins for Facebook and Twitter</a:t>
            </a:r>
          </a:p>
          <a:p>
            <a:pPr lvl="1"/>
            <a:r>
              <a:rPr lang="en-US" dirty="0" smtClean="0"/>
              <a:t>Two staffers do </a:t>
            </a:r>
            <a:r>
              <a:rPr lang="en-US" dirty="0"/>
              <a:t>all of the </a:t>
            </a:r>
            <a:r>
              <a:rPr lang="en-US" dirty="0" smtClean="0"/>
              <a:t>posting, one is lead for each platform</a:t>
            </a:r>
            <a:endParaRPr lang="en-US" dirty="0"/>
          </a:p>
          <a:p>
            <a:pPr lvl="1"/>
            <a:r>
              <a:rPr lang="en-US" dirty="0" smtClean="0"/>
              <a:t>Exec Director serves in supervisory role </a:t>
            </a:r>
            <a:r>
              <a:rPr lang="en-US" dirty="0"/>
              <a:t>and </a:t>
            </a:r>
            <a:r>
              <a:rPr lang="en-US" dirty="0" smtClean="0"/>
              <a:t>backup</a:t>
            </a:r>
          </a:p>
          <a:p>
            <a:r>
              <a:rPr lang="en-US" dirty="0" smtClean="0"/>
              <a:t>ASD-TV videographers populate the YouTube channel</a:t>
            </a:r>
          </a:p>
          <a:p>
            <a:pPr lvl="1"/>
            <a:r>
              <a:rPr lang="en-US" dirty="0" smtClean="0"/>
              <a:t>In consultation with social media staff</a:t>
            </a:r>
          </a:p>
          <a:p>
            <a:pPr lvl="1"/>
            <a:r>
              <a:rPr lang="en-US" dirty="0" smtClean="0"/>
              <a:t>Student videos – copyrighted material</a:t>
            </a:r>
          </a:p>
        </p:txBody>
      </p:sp>
    </p:spTree>
    <p:extLst>
      <p:ext uri="{BB962C8B-B14F-4D97-AF65-F5344CB8AC3E}">
        <p14:creationId xmlns:p14="http://schemas.microsoft.com/office/powerpoint/2010/main" val="2135998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use Facebook</a:t>
            </a:r>
            <a:endParaRPr lang="en-US" dirty="0"/>
          </a:p>
        </p:txBody>
      </p:sp>
      <p:sp>
        <p:nvSpPr>
          <p:cNvPr id="3" name="Content Placeholder 2"/>
          <p:cNvSpPr>
            <a:spLocks noGrp="1"/>
          </p:cNvSpPr>
          <p:nvPr>
            <p:ph sz="quarter" idx="1"/>
          </p:nvPr>
        </p:nvSpPr>
        <p:spPr/>
        <p:txBody>
          <a:bodyPr/>
          <a:lstStyle/>
          <a:p>
            <a:r>
              <a:rPr lang="en-US" dirty="0" smtClean="0"/>
              <a:t>ASD uses Facebook as one of our primary communications tools</a:t>
            </a:r>
          </a:p>
          <a:p>
            <a:pPr lvl="1"/>
            <a:r>
              <a:rPr lang="en-US" dirty="0"/>
              <a:t>Large reach: </a:t>
            </a:r>
            <a:r>
              <a:rPr lang="en-US" dirty="0" smtClean="0"/>
              <a:t>Almost 18,000 fans</a:t>
            </a:r>
          </a:p>
          <a:p>
            <a:r>
              <a:rPr lang="en-US" dirty="0" smtClean="0"/>
              <a:t>Use for:</a:t>
            </a:r>
          </a:p>
          <a:p>
            <a:pPr lvl="1"/>
            <a:r>
              <a:rPr lang="en-US" dirty="0"/>
              <a:t>S</a:t>
            </a:r>
            <a:r>
              <a:rPr lang="en-US" dirty="0" smtClean="0"/>
              <a:t>chool closures</a:t>
            </a:r>
          </a:p>
          <a:p>
            <a:pPr lvl="1"/>
            <a:r>
              <a:rPr lang="en-US" dirty="0" err="1" smtClean="0"/>
              <a:t>Districtwide</a:t>
            </a:r>
            <a:r>
              <a:rPr lang="en-US" dirty="0" smtClean="0"/>
              <a:t> events</a:t>
            </a:r>
          </a:p>
          <a:p>
            <a:pPr lvl="1"/>
            <a:r>
              <a:rPr lang="en-US" dirty="0" smtClean="0"/>
              <a:t>Feel-good stories that would be overlooked by local media</a:t>
            </a:r>
          </a:p>
          <a:p>
            <a:pPr lvl="1"/>
            <a:r>
              <a:rPr lang="en-US" dirty="0" smtClean="0"/>
              <a:t>Celebrating student achievements</a:t>
            </a:r>
          </a:p>
          <a:p>
            <a:pPr lvl="1"/>
            <a:r>
              <a:rPr lang="en-US" dirty="0" smtClean="0"/>
              <a:t>Interacting and asking questions </a:t>
            </a:r>
          </a:p>
        </p:txBody>
      </p:sp>
    </p:spTree>
    <p:extLst>
      <p:ext uri="{BB962C8B-B14F-4D97-AF65-F5344CB8AC3E}">
        <p14:creationId xmlns:p14="http://schemas.microsoft.com/office/powerpoint/2010/main" val="3072936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Weather-related closures</a:t>
            </a:r>
            <a:endParaRPr lang="en-US" dirty="0"/>
          </a:p>
        </p:txBody>
      </p:sp>
      <p:sp>
        <p:nvSpPr>
          <p:cNvPr id="3" name="Content Placeholder 2"/>
          <p:cNvSpPr>
            <a:spLocks noGrp="1"/>
          </p:cNvSpPr>
          <p:nvPr>
            <p:ph sz="quarter" idx="1"/>
          </p:nvPr>
        </p:nvSpPr>
        <p:spPr/>
        <p:txBody>
          <a:bodyPr/>
          <a:lstStyle/>
          <a:p>
            <a:r>
              <a:rPr lang="en-US" dirty="0" smtClean="0"/>
              <a:t>Social media is a primary tool for communicating last-minute school closures</a:t>
            </a:r>
          </a:p>
          <a:p>
            <a:r>
              <a:rPr lang="en-US" dirty="0" smtClean="0"/>
              <a:t>Example of having a very short amount of time to communicate important message to entire community</a:t>
            </a:r>
          </a:p>
          <a:p>
            <a:pPr lvl="1"/>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513826"/>
            <a:ext cx="4800600" cy="266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182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 procedures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Superintendent makes final decision by 5 a.m.</a:t>
            </a:r>
          </a:p>
          <a:p>
            <a:r>
              <a:rPr lang="en-US" dirty="0" smtClean="0"/>
              <a:t>Communications staff must complete all closure notification procedures by 5:30 a.m.</a:t>
            </a:r>
          </a:p>
          <a:p>
            <a:pPr lvl="1"/>
            <a:r>
              <a:rPr lang="en-US" dirty="0" smtClean="0"/>
              <a:t>Procedures:	</a:t>
            </a:r>
          </a:p>
          <a:p>
            <a:pPr lvl="2"/>
            <a:r>
              <a:rPr lang="en-US" dirty="0" smtClean="0"/>
              <a:t>Update website home page with prominent red banner message</a:t>
            </a:r>
          </a:p>
          <a:p>
            <a:pPr lvl="2"/>
            <a:r>
              <a:rPr lang="en-US" dirty="0" smtClean="0"/>
              <a:t>Send news release</a:t>
            </a:r>
          </a:p>
          <a:p>
            <a:pPr lvl="2"/>
            <a:r>
              <a:rPr lang="en-US" dirty="0" smtClean="0">
                <a:effectLst>
                  <a:glow rad="63500">
                    <a:schemeClr val="accent5">
                      <a:satMod val="175000"/>
                      <a:alpha val="40000"/>
                    </a:schemeClr>
                  </a:glow>
                </a:effectLst>
              </a:rPr>
              <a:t>Post on Twitter closures account, RT to info account and post on Facebook</a:t>
            </a:r>
          </a:p>
          <a:p>
            <a:pPr lvl="2"/>
            <a:r>
              <a:rPr lang="en-US" dirty="0" smtClean="0"/>
              <a:t>Change ASD-TV bulletin </a:t>
            </a:r>
          </a:p>
          <a:p>
            <a:pPr lvl="2"/>
            <a:r>
              <a:rPr lang="en-US" dirty="0" smtClean="0"/>
              <a:t>Record phone message for main switchboard number</a:t>
            </a:r>
          </a:p>
          <a:p>
            <a:pPr lvl="2"/>
            <a:r>
              <a:rPr lang="en-US" dirty="0" smtClean="0"/>
              <a:t>Make personal calls to TV and radio stations asking for help in getting the word out</a:t>
            </a:r>
          </a:p>
          <a:p>
            <a:pPr lvl="2"/>
            <a:endParaRPr lang="en-US" dirty="0"/>
          </a:p>
        </p:txBody>
      </p:sp>
    </p:spTree>
    <p:extLst>
      <p:ext uri="{BB962C8B-B14F-4D97-AF65-F5344CB8AC3E}">
        <p14:creationId xmlns:p14="http://schemas.microsoft.com/office/powerpoint/2010/main" val="1933637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overdrive</a:t>
            </a:r>
            <a:endParaRPr lang="en-US" dirty="0"/>
          </a:p>
        </p:txBody>
      </p:sp>
      <p:sp>
        <p:nvSpPr>
          <p:cNvPr id="3" name="Content Placeholder 2"/>
          <p:cNvSpPr>
            <a:spLocks noGrp="1"/>
          </p:cNvSpPr>
          <p:nvPr>
            <p:ph sz="quarter" idx="1"/>
          </p:nvPr>
        </p:nvSpPr>
        <p:spPr>
          <a:xfrm>
            <a:off x="301752" y="1527048"/>
            <a:ext cx="5181322" cy="4572000"/>
          </a:xfrm>
        </p:spPr>
        <p:txBody>
          <a:bodyPr/>
          <a:lstStyle/>
          <a:p>
            <a:r>
              <a:rPr lang="en-US" dirty="0" smtClean="0"/>
              <a:t>Despite clearly-communicated procedures, questions inundate our page</a:t>
            </a:r>
          </a:p>
          <a:p>
            <a:pPr lvl="1"/>
            <a:r>
              <a:rPr lang="en-US" dirty="0" smtClean="0"/>
              <a:t>Our fans don’t hesitate to tell us when they want school canceled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074" y="1752600"/>
            <a:ext cx="3437885" cy="460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0375"/>
          <a:stretch/>
        </p:blipFill>
        <p:spPr bwMode="auto">
          <a:xfrm>
            <a:off x="1219200" y="3622668"/>
            <a:ext cx="3403961" cy="270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573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Tempers high when it comes to closures</a:t>
            </a:r>
            <a:endParaRPr lang="en-US" dirty="0"/>
          </a:p>
        </p:txBody>
      </p:sp>
      <p:sp>
        <p:nvSpPr>
          <p:cNvPr id="3" name="Content Placeholder 2"/>
          <p:cNvSpPr>
            <a:spLocks noGrp="1"/>
          </p:cNvSpPr>
          <p:nvPr>
            <p:ph sz="quarter" idx="1"/>
          </p:nvPr>
        </p:nvSpPr>
        <p:spPr/>
        <p:txBody>
          <a:bodyPr/>
          <a:lstStyle/>
          <a:p>
            <a:r>
              <a:rPr lang="en-US" dirty="0" smtClean="0"/>
              <a:t>Example of hostility on closure days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50958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0231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6">
      <a:dk1>
        <a:sysClr val="windowText" lastClr="000000"/>
      </a:dk1>
      <a:lt1>
        <a:sysClr val="window" lastClr="FFFFFF"/>
      </a:lt1>
      <a:dk2>
        <a:srgbClr val="394792"/>
      </a:dk2>
      <a:lt2>
        <a:srgbClr val="FFFFFF"/>
      </a:lt2>
      <a:accent1>
        <a:srgbClr val="D79722"/>
      </a:accent1>
      <a:accent2>
        <a:srgbClr val="B85324"/>
      </a:accent2>
      <a:accent3>
        <a:srgbClr val="394792"/>
      </a:accent3>
      <a:accent4>
        <a:srgbClr val="919090"/>
      </a:accent4>
      <a:accent5>
        <a:srgbClr val="BAB437"/>
      </a:accent5>
      <a:accent6>
        <a:srgbClr val="E8E312"/>
      </a:accent6>
      <a:hlink>
        <a:srgbClr val="C0CF99"/>
      </a:hlink>
      <a:folHlink>
        <a:srgbClr val="CCB4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21302</TotalTime>
  <Words>1090</Words>
  <Application>Microsoft Office PowerPoint</Application>
  <PresentationFormat>On-screen Show (4:3)</PresentationFormat>
  <Paragraphs>154</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Social Media in Anchorage</vt:lpstr>
      <vt:lpstr>About ASD</vt:lpstr>
      <vt:lpstr>ASD social media presence</vt:lpstr>
      <vt:lpstr>Account management</vt:lpstr>
      <vt:lpstr>How we use Facebook</vt:lpstr>
      <vt:lpstr>Weather-related closures</vt:lpstr>
      <vt:lpstr>Closure procedures</vt:lpstr>
      <vt:lpstr>Questions overdrive</vt:lpstr>
      <vt:lpstr>Tempers high when it comes to closures</vt:lpstr>
      <vt:lpstr>Challenges </vt:lpstr>
      <vt:lpstr>PowerPoint Presentation</vt:lpstr>
      <vt:lpstr>Closures have generated more users</vt:lpstr>
      <vt:lpstr>Police activity</vt:lpstr>
      <vt:lpstr>Highlight our School Business Partners</vt:lpstr>
      <vt:lpstr>How we use Twitter</vt:lpstr>
      <vt:lpstr>Closures on Twitter</vt:lpstr>
      <vt:lpstr>Share important info from others</vt:lpstr>
      <vt:lpstr>“Why are we losing followers?”</vt:lpstr>
      <vt:lpstr>What do people like best?</vt:lpstr>
      <vt:lpstr>What do people like best?</vt:lpstr>
      <vt:lpstr>What do people like best?</vt:lpstr>
      <vt:lpstr>Thank you</vt:lpstr>
    </vt:vector>
  </TitlesOfParts>
  <Company>Anchorage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%username%</dc:creator>
  <cp:lastModifiedBy>Tonya Harris</cp:lastModifiedBy>
  <cp:revision>117</cp:revision>
  <cp:lastPrinted>2013-06-28T00:25:04Z</cp:lastPrinted>
  <dcterms:created xsi:type="dcterms:W3CDTF">2013-05-16T18:15:42Z</dcterms:created>
  <dcterms:modified xsi:type="dcterms:W3CDTF">2013-07-19T16:38:34Z</dcterms:modified>
</cp:coreProperties>
</file>